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8"/>
  </p:notesMasterIdLst>
  <p:sldIdLst>
    <p:sldId id="256" r:id="rId2"/>
    <p:sldId id="257" r:id="rId3"/>
    <p:sldId id="258" r:id="rId4"/>
    <p:sldId id="261" r:id="rId5"/>
    <p:sldId id="262" r:id="rId6"/>
    <p:sldId id="266" r:id="rId7"/>
    <p:sldId id="267" r:id="rId8"/>
    <p:sldId id="277" r:id="rId9"/>
    <p:sldId id="268" r:id="rId10"/>
    <p:sldId id="269" r:id="rId11"/>
    <p:sldId id="270" r:id="rId12"/>
    <p:sldId id="271" r:id="rId13"/>
    <p:sldId id="272" r:id="rId14"/>
    <p:sldId id="273" r:id="rId15"/>
    <p:sldId id="274" r:id="rId16"/>
    <p:sldId id="275" r:id="rId17"/>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73996" autoAdjust="0"/>
  </p:normalViewPr>
  <p:slideViewPr>
    <p:cSldViewPr>
      <p:cViewPr varScale="1">
        <p:scale>
          <a:sx n="39" d="100"/>
          <a:sy n="39" d="100"/>
        </p:scale>
        <p:origin x="-1219"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624081C-2113-4D69-9E94-8EED008F127D}" type="datetimeFigureOut">
              <a:rPr lang="he-IL" smtClean="0"/>
              <a:t>ז'/אלול/תש"ע</a:t>
            </a:fld>
            <a:endParaRPr lang="he-I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FEAEBD3-BCC9-421A-A928-BD2B1A55DB73}" type="slidenum">
              <a:rPr lang="he-IL" smtClean="0"/>
              <a:t>‹#›</a:t>
            </a:fld>
            <a:endParaRPr lang="he-IL"/>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he-IL"/>
          </a:p>
        </p:txBody>
      </p:sp>
      <p:sp>
        <p:nvSpPr>
          <p:cNvPr id="4" name="Slide Number Placeholder 3"/>
          <p:cNvSpPr>
            <a:spLocks noGrp="1"/>
          </p:cNvSpPr>
          <p:nvPr>
            <p:ph type="sldNum" sz="quarter" idx="10"/>
          </p:nvPr>
        </p:nvSpPr>
        <p:spPr/>
        <p:txBody>
          <a:bodyPr/>
          <a:lstStyle/>
          <a:p>
            <a:fld id="{FFEAEBD3-BCC9-421A-A928-BD2B1A55DB73}" type="slidenum">
              <a:rPr lang="he-IL" smtClean="0"/>
              <a:t>1</a:t>
            </a:fld>
            <a:endParaRPr lang="he-I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he-IL" smtClean="0"/>
          </a:p>
        </p:txBody>
      </p:sp>
      <p:sp>
        <p:nvSpPr>
          <p:cNvPr id="38916" name="Slide Number Placeholder 3"/>
          <p:cNvSpPr>
            <a:spLocks noGrp="1"/>
          </p:cNvSpPr>
          <p:nvPr>
            <p:ph type="sldNum" sz="quarter" idx="5"/>
          </p:nvPr>
        </p:nvSpPr>
        <p:spPr>
          <a:noFill/>
        </p:spPr>
        <p:txBody>
          <a:bodyPr/>
          <a:lstStyle/>
          <a:p>
            <a:fld id="{327D5D97-79D4-4364-B912-DF004F5CA4AF}" type="slidenum">
              <a:rPr lang="he-IL" smtClean="0"/>
              <a:pPr/>
              <a:t>10</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he-IL" smtClean="0"/>
          </a:p>
        </p:txBody>
      </p:sp>
      <p:sp>
        <p:nvSpPr>
          <p:cNvPr id="41988" name="Slide Number Placeholder 3"/>
          <p:cNvSpPr>
            <a:spLocks noGrp="1"/>
          </p:cNvSpPr>
          <p:nvPr>
            <p:ph type="sldNum" sz="quarter" idx="5"/>
          </p:nvPr>
        </p:nvSpPr>
        <p:spPr>
          <a:noFill/>
        </p:spPr>
        <p:txBody>
          <a:bodyPr/>
          <a:lstStyle/>
          <a:p>
            <a:fld id="{4E26A1CF-595A-453B-8185-A145854EE04D}" type="slidenum">
              <a:rPr lang="he-IL" smtClean="0"/>
              <a:pPr/>
              <a:t>11</a:t>
            </a:fld>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he-IL" smtClean="0"/>
          </a:p>
        </p:txBody>
      </p:sp>
      <p:sp>
        <p:nvSpPr>
          <p:cNvPr id="43012" name="Slide Number Placeholder 3"/>
          <p:cNvSpPr>
            <a:spLocks noGrp="1"/>
          </p:cNvSpPr>
          <p:nvPr>
            <p:ph type="sldNum" sz="quarter" idx="5"/>
          </p:nvPr>
        </p:nvSpPr>
        <p:spPr>
          <a:noFill/>
        </p:spPr>
        <p:txBody>
          <a:bodyPr/>
          <a:lstStyle/>
          <a:p>
            <a:fld id="{3DC24C97-0311-4452-94C4-5EE34E893C42}" type="slidenum">
              <a:rPr lang="he-IL" smtClean="0"/>
              <a:pPr/>
              <a:t>12</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he-IL" smtClean="0"/>
          </a:p>
        </p:txBody>
      </p:sp>
      <p:sp>
        <p:nvSpPr>
          <p:cNvPr id="44036" name="Slide Number Placeholder 3"/>
          <p:cNvSpPr>
            <a:spLocks noGrp="1"/>
          </p:cNvSpPr>
          <p:nvPr>
            <p:ph type="sldNum" sz="quarter" idx="5"/>
          </p:nvPr>
        </p:nvSpPr>
        <p:spPr>
          <a:noFill/>
        </p:spPr>
        <p:txBody>
          <a:bodyPr/>
          <a:lstStyle/>
          <a:p>
            <a:fld id="{C26F2170-A02E-4ED2-87D3-2A574524EC32}" type="slidenum">
              <a:rPr lang="he-IL" smtClean="0"/>
              <a:pPr/>
              <a:t>13</a:t>
            </a:fld>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he-IL" smtClean="0"/>
          </a:p>
        </p:txBody>
      </p:sp>
      <p:sp>
        <p:nvSpPr>
          <p:cNvPr id="45060" name="Slide Number Placeholder 3"/>
          <p:cNvSpPr>
            <a:spLocks noGrp="1"/>
          </p:cNvSpPr>
          <p:nvPr>
            <p:ph type="sldNum" sz="quarter" idx="5"/>
          </p:nvPr>
        </p:nvSpPr>
        <p:spPr>
          <a:noFill/>
        </p:spPr>
        <p:txBody>
          <a:bodyPr/>
          <a:lstStyle/>
          <a:p>
            <a:fld id="{B1BE4B2D-12D7-46FA-8073-5D59961B3F81}" type="slidenum">
              <a:rPr lang="he-IL" smtClean="0"/>
              <a:pPr/>
              <a:t>14</a:t>
            </a:fld>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he-IL" smtClean="0"/>
          </a:p>
        </p:txBody>
      </p:sp>
      <p:sp>
        <p:nvSpPr>
          <p:cNvPr id="46084" name="Slide Number Placeholder 3"/>
          <p:cNvSpPr>
            <a:spLocks noGrp="1"/>
          </p:cNvSpPr>
          <p:nvPr>
            <p:ph type="sldNum" sz="quarter" idx="5"/>
          </p:nvPr>
        </p:nvSpPr>
        <p:spPr>
          <a:noFill/>
        </p:spPr>
        <p:txBody>
          <a:bodyPr/>
          <a:lstStyle/>
          <a:p>
            <a:fld id="{CAF628EE-B0B3-48A9-946A-0002DBB8A96B}" type="slidenum">
              <a:rPr lang="he-IL" smtClean="0"/>
              <a:pPr/>
              <a:t>15</a:t>
            </a:fld>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he-IL"/>
          </a:p>
        </p:txBody>
      </p:sp>
      <p:sp>
        <p:nvSpPr>
          <p:cNvPr id="4" name="Slide Number Placeholder 3"/>
          <p:cNvSpPr>
            <a:spLocks noGrp="1"/>
          </p:cNvSpPr>
          <p:nvPr>
            <p:ph type="sldNum" sz="quarter" idx="10"/>
          </p:nvPr>
        </p:nvSpPr>
        <p:spPr/>
        <p:txBody>
          <a:bodyPr/>
          <a:lstStyle/>
          <a:p>
            <a:fld id="{FFEAEBD3-BCC9-421A-A928-BD2B1A55DB73}" type="slidenum">
              <a:rPr lang="he-IL" smtClean="0"/>
              <a:t>16</a:t>
            </a:fld>
            <a:endParaRPr lang="he-I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he-IL"/>
          </a:p>
        </p:txBody>
      </p:sp>
      <p:sp>
        <p:nvSpPr>
          <p:cNvPr id="4" name="Slide Number Placeholder 3"/>
          <p:cNvSpPr>
            <a:spLocks noGrp="1"/>
          </p:cNvSpPr>
          <p:nvPr>
            <p:ph type="sldNum" sz="quarter" idx="10"/>
          </p:nvPr>
        </p:nvSpPr>
        <p:spPr/>
        <p:txBody>
          <a:bodyPr/>
          <a:lstStyle/>
          <a:p>
            <a:fld id="{FFEAEBD3-BCC9-421A-A928-BD2B1A55DB73}" type="slidenum">
              <a:rPr lang="he-IL" smtClean="0"/>
              <a:t>2</a:t>
            </a:fld>
            <a:endParaRPr lang="he-I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he-IL"/>
          </a:p>
        </p:txBody>
      </p:sp>
      <p:sp>
        <p:nvSpPr>
          <p:cNvPr id="4" name="Slide Number Placeholder 3"/>
          <p:cNvSpPr>
            <a:spLocks noGrp="1"/>
          </p:cNvSpPr>
          <p:nvPr>
            <p:ph type="sldNum" sz="quarter" idx="10"/>
          </p:nvPr>
        </p:nvSpPr>
        <p:spPr/>
        <p:txBody>
          <a:bodyPr/>
          <a:lstStyle/>
          <a:p>
            <a:fld id="{FFEAEBD3-BCC9-421A-A928-BD2B1A55DB73}" type="slidenum">
              <a:rPr lang="he-IL" smtClean="0"/>
              <a:t>3</a:t>
            </a:fld>
            <a:endParaRPr lang="he-I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he-IL"/>
          </a:p>
        </p:txBody>
      </p:sp>
      <p:sp>
        <p:nvSpPr>
          <p:cNvPr id="4" name="Slide Number Placeholder 3"/>
          <p:cNvSpPr>
            <a:spLocks noGrp="1"/>
          </p:cNvSpPr>
          <p:nvPr>
            <p:ph type="sldNum" sz="quarter" idx="10"/>
          </p:nvPr>
        </p:nvSpPr>
        <p:spPr/>
        <p:txBody>
          <a:bodyPr/>
          <a:lstStyle/>
          <a:p>
            <a:fld id="{FFEAEBD3-BCC9-421A-A928-BD2B1A55DB73}" type="slidenum">
              <a:rPr lang="he-IL" smtClean="0"/>
              <a:t>4</a:t>
            </a:fld>
            <a:endParaRPr lang="he-I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he-IL"/>
          </a:p>
        </p:txBody>
      </p:sp>
      <p:sp>
        <p:nvSpPr>
          <p:cNvPr id="4" name="Slide Number Placeholder 3"/>
          <p:cNvSpPr>
            <a:spLocks noGrp="1"/>
          </p:cNvSpPr>
          <p:nvPr>
            <p:ph type="sldNum" sz="quarter" idx="10"/>
          </p:nvPr>
        </p:nvSpPr>
        <p:spPr/>
        <p:txBody>
          <a:bodyPr/>
          <a:lstStyle/>
          <a:p>
            <a:pPr>
              <a:defRPr/>
            </a:pPr>
            <a:fld id="{B74BB2F2-1382-4E16-A4EE-67BE2F048006}" type="slidenum">
              <a:rPr lang="he-IL" smtClean="0"/>
              <a:pPr>
                <a:defRPr/>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he-IL"/>
          </a:p>
        </p:txBody>
      </p:sp>
      <p:sp>
        <p:nvSpPr>
          <p:cNvPr id="4" name="Slide Number Placeholder 3"/>
          <p:cNvSpPr>
            <a:spLocks noGrp="1"/>
          </p:cNvSpPr>
          <p:nvPr>
            <p:ph type="sldNum" sz="quarter" idx="10"/>
          </p:nvPr>
        </p:nvSpPr>
        <p:spPr/>
        <p:txBody>
          <a:bodyPr/>
          <a:lstStyle/>
          <a:p>
            <a:fld id="{FFEAEBD3-BCC9-421A-A928-BD2B1A55DB73}" type="slidenum">
              <a:rPr lang="he-IL" smtClean="0"/>
              <a:t>6</a:t>
            </a:fld>
            <a:endParaRPr lang="he-I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he-IL" smtClean="0"/>
          </a:p>
        </p:txBody>
      </p:sp>
      <p:sp>
        <p:nvSpPr>
          <p:cNvPr id="32772" name="Slide Number Placeholder 3"/>
          <p:cNvSpPr>
            <a:spLocks noGrp="1"/>
          </p:cNvSpPr>
          <p:nvPr>
            <p:ph type="sldNum" sz="quarter" idx="5"/>
          </p:nvPr>
        </p:nvSpPr>
        <p:spPr>
          <a:noFill/>
        </p:spPr>
        <p:txBody>
          <a:bodyPr/>
          <a:lstStyle/>
          <a:p>
            <a:fld id="{17B941BC-584D-4055-98B2-3F6D6BA4DF2C}" type="slidenum">
              <a:rPr lang="he-IL" smtClean="0"/>
              <a:pPr/>
              <a:t>7</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he-IL" smtClean="0"/>
          </a:p>
        </p:txBody>
      </p:sp>
      <p:sp>
        <p:nvSpPr>
          <p:cNvPr id="33796" name="Slide Number Placeholder 3"/>
          <p:cNvSpPr>
            <a:spLocks noGrp="1"/>
          </p:cNvSpPr>
          <p:nvPr>
            <p:ph type="sldNum" sz="quarter" idx="5"/>
          </p:nvPr>
        </p:nvSpPr>
        <p:spPr>
          <a:noFill/>
        </p:spPr>
        <p:txBody>
          <a:bodyPr/>
          <a:lstStyle/>
          <a:p>
            <a:fld id="{36BDAE64-D3A9-4FF7-91E3-735CA0E51AA9}" type="slidenum">
              <a:rPr lang="he-IL" smtClean="0"/>
              <a:pPr/>
              <a:t>8</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he-IL" smtClean="0"/>
          </a:p>
        </p:txBody>
      </p:sp>
      <p:sp>
        <p:nvSpPr>
          <p:cNvPr id="36868" name="Slide Number Placeholder 3"/>
          <p:cNvSpPr>
            <a:spLocks noGrp="1"/>
          </p:cNvSpPr>
          <p:nvPr>
            <p:ph type="sldNum" sz="quarter" idx="5"/>
          </p:nvPr>
        </p:nvSpPr>
        <p:spPr>
          <a:noFill/>
        </p:spPr>
        <p:txBody>
          <a:bodyPr/>
          <a:lstStyle/>
          <a:p>
            <a:fld id="{3F669FD5-A62F-4519-8CD8-0084573C99AD}" type="slidenum">
              <a:rPr lang="he-IL" smtClean="0"/>
              <a:pPr/>
              <a:t>9</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24C54046-E93D-45D1-89CC-50EF936FC944}" type="datetimeFigureOut">
              <a:rPr lang="he-IL" smtClean="0"/>
              <a:t>ז'/אלול/תש"ע</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1C845452-45E1-4EC7-9F6A-F6D2B9898B1B}" type="slidenum">
              <a:rPr lang="he-IL" smtClean="0"/>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24C54046-E93D-45D1-89CC-50EF936FC944}" type="datetimeFigureOut">
              <a:rPr lang="he-IL" smtClean="0"/>
              <a:t>ז'/אלול/תש"ע</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1C845452-45E1-4EC7-9F6A-F6D2B9898B1B}"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24C54046-E93D-45D1-89CC-50EF936FC944}" type="datetimeFigureOut">
              <a:rPr lang="he-IL" smtClean="0"/>
              <a:t>ז'/אלול/תש"ע</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1C845452-45E1-4EC7-9F6A-F6D2B9898B1B}"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24C54046-E93D-45D1-89CC-50EF936FC944}" type="datetimeFigureOut">
              <a:rPr lang="he-IL" smtClean="0"/>
              <a:t>ז'/אלול/תש"ע</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1C845452-45E1-4EC7-9F6A-F6D2B9898B1B}" type="slidenum">
              <a:rPr lang="he-IL" smtClean="0"/>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C54046-E93D-45D1-89CC-50EF936FC944}" type="datetimeFigureOut">
              <a:rPr lang="he-IL" smtClean="0"/>
              <a:t>ז'/אלול/תש"ע</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1C845452-45E1-4EC7-9F6A-F6D2B9898B1B}" type="slidenum">
              <a:rPr lang="he-IL" smtClean="0"/>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24C54046-E93D-45D1-89CC-50EF936FC944}" type="datetimeFigureOut">
              <a:rPr lang="he-IL" smtClean="0"/>
              <a:t>ז'/אלול/תש"ע</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1C845452-45E1-4EC7-9F6A-F6D2B9898B1B}"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24C54046-E93D-45D1-89CC-50EF936FC944}" type="datetimeFigureOut">
              <a:rPr lang="he-IL" smtClean="0"/>
              <a:t>ז'/אלול/תש"ע</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1C845452-45E1-4EC7-9F6A-F6D2B9898B1B}"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24C54046-E93D-45D1-89CC-50EF936FC944}" type="datetimeFigureOut">
              <a:rPr lang="he-IL" smtClean="0"/>
              <a:t>ז'/אלול/תש"ע</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1C845452-45E1-4EC7-9F6A-F6D2B9898B1B}"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C54046-E93D-45D1-89CC-50EF936FC944}" type="datetimeFigureOut">
              <a:rPr lang="he-IL" smtClean="0"/>
              <a:t>ז'/אלול/תש"ע</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1C845452-45E1-4EC7-9F6A-F6D2B9898B1B}"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C54046-E93D-45D1-89CC-50EF936FC944}" type="datetimeFigureOut">
              <a:rPr lang="he-IL" smtClean="0"/>
              <a:t>ז'/אלול/תש"ע</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1C845452-45E1-4EC7-9F6A-F6D2B9898B1B}"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C54046-E93D-45D1-89CC-50EF936FC944}" type="datetimeFigureOut">
              <a:rPr lang="he-IL" smtClean="0"/>
              <a:t>ז'/אלול/תש"ע</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1C845452-45E1-4EC7-9F6A-F6D2B9898B1B}"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4C54046-E93D-45D1-89CC-50EF936FC944}" type="datetimeFigureOut">
              <a:rPr lang="he-IL" smtClean="0"/>
              <a:t>ז'/אלול/תש"ע</a:t>
            </a:fld>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C845452-45E1-4EC7-9F6A-F6D2B9898B1B}"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package" Target="../embeddings/Microsoft_Office_Word_Document2.docx"/><Relationship Id="rId4" Type="http://schemas.openxmlformats.org/officeDocument/2006/relationships/package" Target="../embeddings/Microsoft_Office_Word_Document1.docx"/></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2060848"/>
          </a:xfrm>
        </p:spPr>
        <p:txBody>
          <a:bodyPr>
            <a:normAutofit fontScale="90000"/>
          </a:bodyPr>
          <a:lstStyle/>
          <a:p>
            <a:r>
              <a:rPr lang="en-US" sz="4000" b="1" dirty="0">
                <a:solidFill>
                  <a:schemeClr val="tx2"/>
                </a:solidFill>
              </a:rPr>
              <a:t>Integrated immunological and metabolic responses of the mammary gland to LPS </a:t>
            </a:r>
            <a:r>
              <a:rPr lang="en-US" sz="4000" b="1" dirty="0">
                <a:solidFill>
                  <a:schemeClr val="tx2"/>
                </a:solidFill>
              </a:rPr>
              <a:t>challenge in bovine</a:t>
            </a:r>
            <a:r>
              <a:rPr lang="en-US" dirty="0">
                <a:solidFill>
                  <a:schemeClr val="tx2"/>
                </a:solidFill>
              </a:rPr>
              <a:t/>
            </a:r>
            <a:br>
              <a:rPr lang="en-US" dirty="0">
                <a:solidFill>
                  <a:schemeClr val="tx2"/>
                </a:solidFill>
              </a:rPr>
            </a:br>
            <a:endParaRPr lang="he-IL" dirty="0">
              <a:solidFill>
                <a:schemeClr val="tx2"/>
              </a:solidFill>
            </a:endParaRPr>
          </a:p>
        </p:txBody>
      </p:sp>
      <p:sp>
        <p:nvSpPr>
          <p:cNvPr id="3" name="Subtitle 2"/>
          <p:cNvSpPr>
            <a:spLocks noGrp="1"/>
          </p:cNvSpPr>
          <p:nvPr>
            <p:ph type="subTitle" idx="1"/>
          </p:nvPr>
        </p:nvSpPr>
        <p:spPr>
          <a:xfrm>
            <a:off x="1371600" y="1700808"/>
            <a:ext cx="6400800" cy="1440160"/>
          </a:xfrm>
        </p:spPr>
        <p:txBody>
          <a:bodyPr>
            <a:normAutofit fontScale="62500" lnSpcReduction="20000"/>
          </a:bodyPr>
          <a:lstStyle/>
          <a:p>
            <a:r>
              <a:rPr lang="en-US" b="1" dirty="0" smtClean="0">
                <a:solidFill>
                  <a:srgbClr val="FF0000"/>
                </a:solidFill>
              </a:rPr>
              <a:t>Nissim Silanikove</a:t>
            </a:r>
            <a:r>
              <a:rPr lang="en-US" b="1" baseline="30000" dirty="0" smtClean="0">
                <a:solidFill>
                  <a:srgbClr val="FF0000"/>
                </a:solidFill>
              </a:rPr>
              <a:t>1*</a:t>
            </a:r>
            <a:r>
              <a:rPr lang="en-US" b="1" dirty="0" smtClean="0">
                <a:solidFill>
                  <a:srgbClr val="FF0000"/>
                </a:solidFill>
              </a:rPr>
              <a:t>, </a:t>
            </a:r>
            <a:r>
              <a:rPr lang="en-US" b="1" dirty="0">
                <a:solidFill>
                  <a:srgbClr val="FF0000"/>
                </a:solidFill>
              </a:rPr>
              <a:t>Adi </a:t>
            </a:r>
            <a:r>
              <a:rPr lang="en-US" b="1" dirty="0" smtClean="0">
                <a:solidFill>
                  <a:srgbClr val="FF0000"/>
                </a:solidFill>
              </a:rPr>
              <a:t>Rauch-Cohen</a:t>
            </a:r>
            <a:r>
              <a:rPr lang="en-US" b="1" baseline="30000" dirty="0" smtClean="0">
                <a:solidFill>
                  <a:srgbClr val="FF0000"/>
                </a:solidFill>
              </a:rPr>
              <a:t>1</a:t>
            </a:r>
            <a:r>
              <a:rPr lang="en-US" b="1" dirty="0" smtClean="0">
                <a:solidFill>
                  <a:srgbClr val="FF0000"/>
                </a:solidFill>
              </a:rPr>
              <a:t> and </a:t>
            </a:r>
            <a:r>
              <a:rPr lang="en-US" b="1" dirty="0">
                <a:solidFill>
                  <a:srgbClr val="FF0000"/>
                </a:solidFill>
              </a:rPr>
              <a:t>Gabriel Leitner</a:t>
            </a:r>
            <a:r>
              <a:rPr lang="en-US" b="1" baseline="30000" dirty="0">
                <a:solidFill>
                  <a:srgbClr val="FF0000"/>
                </a:solidFill>
              </a:rPr>
              <a:t>2</a:t>
            </a:r>
            <a:endParaRPr lang="en-US" dirty="0">
              <a:solidFill>
                <a:srgbClr val="FF0000"/>
              </a:solidFill>
            </a:endParaRPr>
          </a:p>
          <a:p>
            <a:r>
              <a:rPr lang="en-US" dirty="0" smtClean="0"/>
              <a:t>1 Biology </a:t>
            </a:r>
            <a:r>
              <a:rPr lang="en-US" dirty="0"/>
              <a:t>of Lactation Laboratory, Institute of Animal Science, the </a:t>
            </a:r>
            <a:r>
              <a:rPr lang="en-US" dirty="0" err="1"/>
              <a:t>Volcani</a:t>
            </a:r>
            <a:r>
              <a:rPr lang="en-US" dirty="0"/>
              <a:t> Center, P.O.B. 6, Bet Dagan 50250, Israel, </a:t>
            </a:r>
            <a:r>
              <a:rPr lang="en-US" b="1" dirty="0"/>
              <a:t>2</a:t>
            </a:r>
            <a:r>
              <a:rPr lang="en-US" dirty="0"/>
              <a:t> </a:t>
            </a:r>
            <a:r>
              <a:rPr lang="en-US" dirty="0" err="1"/>
              <a:t>Kimaron</a:t>
            </a:r>
            <a:r>
              <a:rPr lang="en-US" dirty="0"/>
              <a:t>  Veterinary Institute, National Mastitis Center, POB 12, Bet </a:t>
            </a:r>
            <a:r>
              <a:rPr lang="en-US" dirty="0" smtClean="0"/>
              <a:t>Dagan</a:t>
            </a:r>
            <a:endParaRPr lang="en-US" dirty="0"/>
          </a:p>
          <a:p>
            <a:endParaRPr lang="he-IL" dirty="0"/>
          </a:p>
        </p:txBody>
      </p:sp>
      <p:pic>
        <p:nvPicPr>
          <p:cNvPr id="4" name="Picture 2" descr="http://ksvm.agri.huji.ac.il/personalpages/ny-shpigel/img/NormalAlveolus.jpg"/>
          <p:cNvPicPr>
            <a:picLocks noChangeAspect="1" noChangeArrowheads="1"/>
          </p:cNvPicPr>
          <p:nvPr/>
        </p:nvPicPr>
        <p:blipFill>
          <a:blip r:embed="rId3" cstate="print"/>
          <a:srcRect/>
          <a:stretch>
            <a:fillRect/>
          </a:stretch>
        </p:blipFill>
        <p:spPr bwMode="auto">
          <a:xfrm>
            <a:off x="1259632" y="3140968"/>
            <a:ext cx="5904656" cy="371703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3" cstate="print"/>
          <a:srcRect/>
          <a:stretch>
            <a:fillRect/>
          </a:stretch>
        </p:blipFill>
        <p:spPr bwMode="auto">
          <a:xfrm>
            <a:off x="0" y="142875"/>
            <a:ext cx="7081838" cy="2000250"/>
          </a:xfrm>
          <a:prstGeom prst="rect">
            <a:avLst/>
          </a:prstGeom>
          <a:noFill/>
          <a:ln w="9525">
            <a:noFill/>
            <a:miter lim="800000"/>
            <a:headEnd/>
            <a:tailEnd/>
          </a:ln>
        </p:spPr>
      </p:pic>
      <p:pic>
        <p:nvPicPr>
          <p:cNvPr id="19459" name="Picture 3"/>
          <p:cNvPicPr>
            <a:picLocks noChangeAspect="1" noChangeArrowheads="1"/>
          </p:cNvPicPr>
          <p:nvPr/>
        </p:nvPicPr>
        <p:blipFill>
          <a:blip r:embed="rId4" cstate="print"/>
          <a:srcRect/>
          <a:stretch>
            <a:fillRect/>
          </a:stretch>
        </p:blipFill>
        <p:spPr bwMode="auto">
          <a:xfrm>
            <a:off x="0" y="2357438"/>
            <a:ext cx="6929438" cy="2000250"/>
          </a:xfrm>
          <a:prstGeom prst="rect">
            <a:avLst/>
          </a:prstGeom>
          <a:noFill/>
          <a:ln w="9525">
            <a:noFill/>
            <a:miter lim="800000"/>
            <a:headEnd/>
            <a:tailEnd/>
          </a:ln>
        </p:spPr>
      </p:pic>
      <p:pic>
        <p:nvPicPr>
          <p:cNvPr id="19460" name="Picture 4"/>
          <p:cNvPicPr>
            <a:picLocks noChangeAspect="1" noChangeArrowheads="1"/>
          </p:cNvPicPr>
          <p:nvPr/>
        </p:nvPicPr>
        <p:blipFill>
          <a:blip r:embed="rId5" cstate="print"/>
          <a:srcRect/>
          <a:stretch>
            <a:fillRect/>
          </a:stretch>
        </p:blipFill>
        <p:spPr bwMode="auto">
          <a:xfrm>
            <a:off x="-428625" y="4429125"/>
            <a:ext cx="7072313" cy="2428875"/>
          </a:xfrm>
          <a:prstGeom prst="rect">
            <a:avLst/>
          </a:prstGeom>
          <a:noFill/>
          <a:ln w="9525">
            <a:noFill/>
            <a:miter lim="800000"/>
            <a:headEnd/>
            <a:tailEnd/>
          </a:ln>
        </p:spPr>
      </p:pic>
      <p:sp>
        <p:nvSpPr>
          <p:cNvPr id="19461" name="TextBox 4"/>
          <p:cNvSpPr txBox="1">
            <a:spLocks noChangeArrowheads="1"/>
          </p:cNvSpPr>
          <p:nvPr/>
        </p:nvSpPr>
        <p:spPr bwMode="auto">
          <a:xfrm>
            <a:off x="6643688" y="428625"/>
            <a:ext cx="2714625" cy="2246313"/>
          </a:xfrm>
          <a:prstGeom prst="rect">
            <a:avLst/>
          </a:prstGeom>
          <a:noFill/>
          <a:ln w="9525">
            <a:noFill/>
            <a:miter lim="800000"/>
            <a:headEnd/>
            <a:tailEnd/>
          </a:ln>
        </p:spPr>
        <p:txBody>
          <a:bodyPr>
            <a:spAutoFit/>
          </a:bodyPr>
          <a:lstStyle/>
          <a:p>
            <a:pPr algn="l" rtl="0"/>
            <a:r>
              <a:rPr lang="en-US" sz="2800">
                <a:solidFill>
                  <a:srgbClr val="002060"/>
                </a:solidFill>
              </a:rPr>
              <a:t>Effect of LPS  on LPO activity, nitrite and nitrotyrosine</a:t>
            </a:r>
          </a:p>
          <a:p>
            <a:pPr algn="l" rtl="0"/>
            <a:r>
              <a:rPr lang="en-US" sz="2800">
                <a:solidFill>
                  <a:srgbClr val="002060"/>
                </a:solidFill>
              </a:rPr>
              <a:t>concentrations</a:t>
            </a:r>
            <a:endParaRPr lang="he-IL"/>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cstate="print"/>
          <a:srcRect/>
          <a:stretch>
            <a:fillRect/>
          </a:stretch>
        </p:blipFill>
        <p:spPr bwMode="auto">
          <a:xfrm>
            <a:off x="0" y="0"/>
            <a:ext cx="5643563" cy="2786063"/>
          </a:xfrm>
          <a:prstGeom prst="rect">
            <a:avLst/>
          </a:prstGeom>
          <a:noFill/>
          <a:ln w="9525">
            <a:noFill/>
            <a:miter lim="800000"/>
            <a:headEnd/>
            <a:tailEnd/>
          </a:ln>
        </p:spPr>
      </p:pic>
      <p:pic>
        <p:nvPicPr>
          <p:cNvPr id="22531" name="Picture 3"/>
          <p:cNvPicPr>
            <a:picLocks noChangeAspect="1" noChangeArrowheads="1"/>
          </p:cNvPicPr>
          <p:nvPr/>
        </p:nvPicPr>
        <p:blipFill>
          <a:blip r:embed="rId4" cstate="print"/>
          <a:srcRect/>
          <a:stretch>
            <a:fillRect/>
          </a:stretch>
        </p:blipFill>
        <p:spPr bwMode="auto">
          <a:xfrm>
            <a:off x="0" y="2571750"/>
            <a:ext cx="5715000" cy="2571750"/>
          </a:xfrm>
          <a:prstGeom prst="rect">
            <a:avLst/>
          </a:prstGeom>
          <a:noFill/>
          <a:ln w="9525">
            <a:noFill/>
            <a:miter lim="800000"/>
            <a:headEnd/>
            <a:tailEnd/>
          </a:ln>
        </p:spPr>
      </p:pic>
      <p:pic>
        <p:nvPicPr>
          <p:cNvPr id="22532" name="Picture 4"/>
          <p:cNvPicPr>
            <a:picLocks noChangeAspect="1" noChangeArrowheads="1"/>
          </p:cNvPicPr>
          <p:nvPr/>
        </p:nvPicPr>
        <p:blipFill>
          <a:blip r:embed="rId5" cstate="print"/>
          <a:srcRect/>
          <a:stretch>
            <a:fillRect/>
          </a:stretch>
        </p:blipFill>
        <p:spPr bwMode="auto">
          <a:xfrm>
            <a:off x="0" y="4572000"/>
            <a:ext cx="5929313" cy="2286000"/>
          </a:xfrm>
          <a:prstGeom prst="rect">
            <a:avLst/>
          </a:prstGeom>
          <a:noFill/>
          <a:ln w="9525">
            <a:noFill/>
            <a:miter lim="800000"/>
            <a:headEnd/>
            <a:tailEnd/>
          </a:ln>
        </p:spPr>
      </p:pic>
      <p:sp>
        <p:nvSpPr>
          <p:cNvPr id="22533" name="TextBox 5"/>
          <p:cNvSpPr txBox="1">
            <a:spLocks noChangeArrowheads="1"/>
          </p:cNvSpPr>
          <p:nvPr/>
        </p:nvSpPr>
        <p:spPr bwMode="auto">
          <a:xfrm>
            <a:off x="6000750" y="571500"/>
            <a:ext cx="2928938" cy="2246313"/>
          </a:xfrm>
          <a:prstGeom prst="rect">
            <a:avLst/>
          </a:prstGeom>
          <a:noFill/>
          <a:ln w="9525">
            <a:noFill/>
            <a:miter lim="800000"/>
            <a:headEnd/>
            <a:tailEnd/>
          </a:ln>
        </p:spPr>
        <p:txBody>
          <a:bodyPr>
            <a:spAutoFit/>
          </a:bodyPr>
          <a:lstStyle/>
          <a:p>
            <a:pPr algn="l" rtl="0"/>
            <a:r>
              <a:rPr lang="en-US" sz="2800">
                <a:solidFill>
                  <a:srgbClr val="C00000"/>
                </a:solidFill>
              </a:rPr>
              <a:t>Novel findings</a:t>
            </a:r>
            <a:r>
              <a:rPr lang="en-US" sz="2800">
                <a:solidFill>
                  <a:srgbClr val="002060"/>
                </a:solidFill>
              </a:rPr>
              <a:t>: Effect of LPS  on lactate, malate and citrate</a:t>
            </a:r>
          </a:p>
          <a:p>
            <a:pPr algn="l" rtl="0"/>
            <a:r>
              <a:rPr lang="en-US" sz="2800">
                <a:solidFill>
                  <a:srgbClr val="002060"/>
                </a:solidFill>
              </a:rPr>
              <a:t>concentrations</a:t>
            </a:r>
            <a:endParaRPr lang="he-IL"/>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energpath1"/>
          <p:cNvPicPr>
            <a:picLocks noChangeAspect="1" noChangeArrowheads="1"/>
          </p:cNvPicPr>
          <p:nvPr/>
        </p:nvPicPr>
        <p:blipFill>
          <a:blip r:embed="rId3" cstate="print"/>
          <a:srcRect/>
          <a:stretch>
            <a:fillRect/>
          </a:stretch>
        </p:blipFill>
        <p:spPr bwMode="auto">
          <a:xfrm>
            <a:off x="785813" y="1428750"/>
            <a:ext cx="7500937" cy="5429250"/>
          </a:xfrm>
          <a:prstGeom prst="rect">
            <a:avLst/>
          </a:prstGeom>
          <a:noFill/>
          <a:ln w="9525">
            <a:noFill/>
            <a:miter lim="800000"/>
            <a:headEnd/>
            <a:tailEnd/>
          </a:ln>
        </p:spPr>
      </p:pic>
      <p:sp>
        <p:nvSpPr>
          <p:cNvPr id="23555" name="TextBox 2"/>
          <p:cNvSpPr txBox="1">
            <a:spLocks noChangeArrowheads="1"/>
          </p:cNvSpPr>
          <p:nvPr/>
        </p:nvSpPr>
        <p:spPr bwMode="auto">
          <a:xfrm>
            <a:off x="1000125" y="357188"/>
            <a:ext cx="7286625" cy="492125"/>
          </a:xfrm>
          <a:prstGeom prst="rect">
            <a:avLst/>
          </a:prstGeom>
          <a:noFill/>
          <a:ln w="9525">
            <a:noFill/>
            <a:miter lim="800000"/>
            <a:headEnd/>
            <a:tailEnd/>
          </a:ln>
        </p:spPr>
        <p:txBody>
          <a:bodyPr>
            <a:spAutoFit/>
          </a:bodyPr>
          <a:lstStyle/>
          <a:p>
            <a:pPr algn="ctr" rtl="0"/>
            <a:r>
              <a:rPr lang="en-US">
                <a:solidFill>
                  <a:srgbClr val="0070C0"/>
                </a:solidFill>
              </a:rPr>
              <a:t>Cytosolic and mitochondrial glycolysis</a:t>
            </a:r>
            <a:endParaRPr lang="he-IL">
              <a:solidFill>
                <a:srgbClr val="0070C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c8"/>
          <p:cNvPicPr>
            <a:picLocks noChangeAspect="1" noChangeArrowheads="1"/>
          </p:cNvPicPr>
          <p:nvPr/>
        </p:nvPicPr>
        <p:blipFill>
          <a:blip r:embed="rId3" cstate="print"/>
          <a:srcRect/>
          <a:stretch>
            <a:fillRect/>
          </a:stretch>
        </p:blipFill>
        <p:spPr bwMode="auto">
          <a:xfrm>
            <a:off x="500063" y="1143000"/>
            <a:ext cx="7858125" cy="5000625"/>
          </a:xfrm>
          <a:prstGeom prst="rect">
            <a:avLst/>
          </a:prstGeom>
          <a:noFill/>
          <a:ln w="9525">
            <a:noFill/>
            <a:miter lim="800000"/>
            <a:headEnd/>
            <a:tailEnd/>
          </a:ln>
        </p:spPr>
      </p:pic>
      <p:sp>
        <p:nvSpPr>
          <p:cNvPr id="24579" name="TextBox 2"/>
          <p:cNvSpPr txBox="1">
            <a:spLocks noChangeArrowheads="1"/>
          </p:cNvSpPr>
          <p:nvPr/>
        </p:nvSpPr>
        <p:spPr bwMode="auto">
          <a:xfrm>
            <a:off x="714375" y="214313"/>
            <a:ext cx="7572375" cy="492125"/>
          </a:xfrm>
          <a:prstGeom prst="rect">
            <a:avLst/>
          </a:prstGeom>
          <a:noFill/>
          <a:ln w="9525">
            <a:noFill/>
            <a:miter lim="800000"/>
            <a:headEnd/>
            <a:tailEnd/>
          </a:ln>
        </p:spPr>
        <p:txBody>
          <a:bodyPr>
            <a:spAutoFit/>
          </a:bodyPr>
          <a:lstStyle/>
          <a:p>
            <a:pPr algn="ctr" rtl="0"/>
            <a:r>
              <a:rPr lang="en-US">
                <a:solidFill>
                  <a:srgbClr val="0070C0"/>
                </a:solidFill>
              </a:rPr>
              <a:t>Lactic acid metabolism</a:t>
            </a:r>
            <a:endParaRPr lang="he-IL">
              <a:solidFill>
                <a:srgbClr val="0070C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Box 6"/>
          <p:cNvSpPr txBox="1">
            <a:spLocks noChangeArrowheads="1"/>
          </p:cNvSpPr>
          <p:nvPr/>
        </p:nvSpPr>
        <p:spPr bwMode="auto">
          <a:xfrm>
            <a:off x="714375" y="500063"/>
            <a:ext cx="7858125" cy="492125"/>
          </a:xfrm>
          <a:prstGeom prst="rect">
            <a:avLst/>
          </a:prstGeom>
          <a:noFill/>
          <a:ln w="9525">
            <a:noFill/>
            <a:miter lim="800000"/>
            <a:headEnd/>
            <a:tailEnd/>
          </a:ln>
        </p:spPr>
        <p:txBody>
          <a:bodyPr>
            <a:spAutoFit/>
          </a:bodyPr>
          <a:lstStyle/>
          <a:p>
            <a:pPr algn="ctr" rtl="0"/>
            <a:r>
              <a:rPr lang="en-US">
                <a:solidFill>
                  <a:schemeClr val="accent1"/>
                </a:solidFill>
              </a:rPr>
              <a:t>Cytosolic formation of malic acid</a:t>
            </a:r>
            <a:endParaRPr lang="he-IL">
              <a:solidFill>
                <a:schemeClr val="accent1"/>
              </a:solidFill>
            </a:endParaRPr>
          </a:p>
        </p:txBody>
      </p:sp>
      <p:graphicFrame>
        <p:nvGraphicFramePr>
          <p:cNvPr id="6146" name="Object 9"/>
          <p:cNvGraphicFramePr>
            <a:graphicFrameLocks noChangeAspect="1"/>
          </p:cNvGraphicFramePr>
          <p:nvPr/>
        </p:nvGraphicFramePr>
        <p:xfrm>
          <a:off x="1785938" y="1143000"/>
          <a:ext cx="5219700" cy="857250"/>
        </p:xfrm>
        <a:graphic>
          <a:graphicData uri="http://schemas.openxmlformats.org/presentationml/2006/ole">
            <p:oleObj spid="_x0000_s3074" name="Document" r:id="rId4" imgW="5219779" imgH="612382" progId="Word.Document.12">
              <p:embed/>
            </p:oleObj>
          </a:graphicData>
        </a:graphic>
      </p:graphicFrame>
      <p:graphicFrame>
        <p:nvGraphicFramePr>
          <p:cNvPr id="6147" name="Object 16"/>
          <p:cNvGraphicFramePr>
            <a:graphicFrameLocks noChangeAspect="1"/>
          </p:cNvGraphicFramePr>
          <p:nvPr/>
        </p:nvGraphicFramePr>
        <p:xfrm>
          <a:off x="1962150" y="3122613"/>
          <a:ext cx="5219700" cy="612775"/>
        </p:xfrm>
        <a:graphic>
          <a:graphicData uri="http://schemas.openxmlformats.org/presentationml/2006/ole">
            <p:oleObj spid="_x0000_s3075" name="Document" r:id="rId5" imgW="5219779" imgH="612382" progId="Word.Document.12">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p:cNvPicPr>
            <a:picLocks noChangeAspect="1" noChangeArrowheads="1"/>
          </p:cNvPicPr>
          <p:nvPr/>
        </p:nvPicPr>
        <p:blipFill>
          <a:blip r:embed="rId3" cstate="print"/>
          <a:srcRect/>
          <a:stretch>
            <a:fillRect/>
          </a:stretch>
        </p:blipFill>
        <p:spPr bwMode="auto">
          <a:xfrm>
            <a:off x="857250" y="1643063"/>
            <a:ext cx="6096000" cy="4000500"/>
          </a:xfrm>
          <a:prstGeom prst="rect">
            <a:avLst/>
          </a:prstGeom>
          <a:noFill/>
          <a:ln w="9525">
            <a:noFill/>
            <a:miter lim="800000"/>
            <a:headEnd/>
            <a:tailEnd/>
          </a:ln>
        </p:spPr>
      </p:pic>
      <p:sp>
        <p:nvSpPr>
          <p:cNvPr id="25603" name="TextBox 2"/>
          <p:cNvSpPr txBox="1">
            <a:spLocks noChangeArrowheads="1"/>
          </p:cNvSpPr>
          <p:nvPr/>
        </p:nvSpPr>
        <p:spPr bwMode="auto">
          <a:xfrm>
            <a:off x="285750" y="357188"/>
            <a:ext cx="8358188" cy="892175"/>
          </a:xfrm>
          <a:prstGeom prst="rect">
            <a:avLst/>
          </a:prstGeom>
          <a:noFill/>
          <a:ln w="9525">
            <a:noFill/>
            <a:miter lim="800000"/>
            <a:headEnd/>
            <a:tailEnd/>
          </a:ln>
        </p:spPr>
        <p:txBody>
          <a:bodyPr>
            <a:spAutoFit/>
          </a:bodyPr>
          <a:lstStyle/>
          <a:p>
            <a:pPr algn="ctr" rtl="0"/>
            <a:r>
              <a:rPr lang="en-US">
                <a:solidFill>
                  <a:schemeClr val="accent1"/>
                </a:solidFill>
              </a:rPr>
              <a:t>Low lactose and high lactic acid in broth media affect the growth of pathogenic type of </a:t>
            </a:r>
            <a:r>
              <a:rPr lang="en-US" i="1">
                <a:solidFill>
                  <a:schemeClr val="accent1"/>
                </a:solidFill>
              </a:rPr>
              <a:t>E coli </a:t>
            </a:r>
            <a:endParaRPr lang="he-IL" i="1">
              <a:solidFill>
                <a:schemeClr val="accent1"/>
              </a:solidFill>
            </a:endParaRPr>
          </a:p>
        </p:txBody>
      </p:sp>
      <p:sp>
        <p:nvSpPr>
          <p:cNvPr id="25604" name="Rectangle 3"/>
          <p:cNvSpPr>
            <a:spLocks noChangeArrowheads="1"/>
          </p:cNvSpPr>
          <p:nvPr/>
        </p:nvSpPr>
        <p:spPr bwMode="auto">
          <a:xfrm>
            <a:off x="285750" y="5500688"/>
            <a:ext cx="6572250" cy="1323975"/>
          </a:xfrm>
          <a:prstGeom prst="rect">
            <a:avLst/>
          </a:prstGeom>
          <a:noFill/>
          <a:ln w="9525">
            <a:noFill/>
            <a:miter lim="800000"/>
            <a:headEnd/>
            <a:tailEnd/>
          </a:ln>
        </p:spPr>
        <p:txBody>
          <a:bodyPr>
            <a:spAutoFit/>
          </a:bodyPr>
          <a:lstStyle/>
          <a:p>
            <a:pPr algn="l"/>
            <a:r>
              <a:rPr lang="pt-BR" sz="2000">
                <a:solidFill>
                  <a:srgbClr val="FF0000"/>
                </a:solidFill>
              </a:rPr>
              <a:t>JA C Q U E S  M O N O D</a:t>
            </a:r>
          </a:p>
          <a:p>
            <a:pPr algn="l"/>
            <a:r>
              <a:rPr lang="he-IL" sz="2000">
                <a:solidFill>
                  <a:srgbClr val="FF0000"/>
                </a:solidFill>
              </a:rPr>
              <a:t>   </a:t>
            </a:r>
            <a:r>
              <a:rPr lang="en-GB" sz="2000">
                <a:solidFill>
                  <a:srgbClr val="FF0000"/>
                </a:solidFill>
              </a:rPr>
              <a:t>From enzymatic adaptation to</a:t>
            </a:r>
          </a:p>
          <a:p>
            <a:pPr algn="l"/>
            <a:r>
              <a:rPr lang="en-GB" sz="2000">
                <a:solidFill>
                  <a:srgbClr val="FF0000"/>
                </a:solidFill>
              </a:rPr>
              <a:t>allosteric transitions</a:t>
            </a:r>
          </a:p>
          <a:p>
            <a:pPr algn="l"/>
            <a:r>
              <a:rPr lang="en-US" sz="2000" i="1">
                <a:solidFill>
                  <a:srgbClr val="FF0000"/>
                </a:solidFill>
              </a:rPr>
              <a:t>Nobel Lecture, December 11, 1965</a:t>
            </a:r>
            <a:endParaRPr lang="he-IL" sz="200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76673"/>
            <a:ext cx="7772400" cy="2088231"/>
          </a:xfrm>
        </p:spPr>
        <p:txBody>
          <a:bodyPr/>
          <a:lstStyle/>
          <a:p>
            <a:pPr rtl="0"/>
            <a:r>
              <a:rPr lang="en-US" dirty="0" smtClean="0">
                <a:solidFill>
                  <a:srgbClr val="FF0000"/>
                </a:solidFill>
              </a:rPr>
              <a:t>The Main Conclusion</a:t>
            </a:r>
            <a:endParaRPr lang="he-IL" dirty="0">
              <a:solidFill>
                <a:srgbClr val="FF0000"/>
              </a:solidFill>
            </a:endParaRPr>
          </a:p>
        </p:txBody>
      </p:sp>
      <p:sp>
        <p:nvSpPr>
          <p:cNvPr id="4" name="Subtitle 3"/>
          <p:cNvSpPr>
            <a:spLocks noGrp="1"/>
          </p:cNvSpPr>
          <p:nvPr>
            <p:ph type="subTitle" idx="1"/>
          </p:nvPr>
        </p:nvSpPr>
        <p:spPr>
          <a:xfrm>
            <a:off x="539552" y="2276872"/>
            <a:ext cx="8208912" cy="4032448"/>
          </a:xfrm>
        </p:spPr>
        <p:txBody>
          <a:bodyPr>
            <a:normAutofit fontScale="92500" lnSpcReduction="10000"/>
          </a:bodyPr>
          <a:lstStyle/>
          <a:p>
            <a:r>
              <a:rPr lang="en-US" dirty="0">
                <a:solidFill>
                  <a:schemeClr val="tx2"/>
                </a:solidFill>
              </a:rPr>
              <a:t>The acute conversion of the epithelial cells metabolism from principally mitochondrial-oxidative to principally </a:t>
            </a:r>
            <a:r>
              <a:rPr lang="en-US" dirty="0" err="1">
                <a:solidFill>
                  <a:schemeClr val="tx2"/>
                </a:solidFill>
              </a:rPr>
              <a:t>cytosolic</a:t>
            </a:r>
            <a:r>
              <a:rPr lang="en-US" dirty="0">
                <a:solidFill>
                  <a:schemeClr val="tx2"/>
                </a:solidFill>
              </a:rPr>
              <a:t> (</a:t>
            </a:r>
            <a:r>
              <a:rPr lang="en-US" dirty="0" err="1">
                <a:solidFill>
                  <a:schemeClr val="tx2"/>
                </a:solidFill>
              </a:rPr>
              <a:t>glycolysis</a:t>
            </a:r>
            <a:r>
              <a:rPr lang="en-US" dirty="0">
                <a:solidFill>
                  <a:schemeClr val="tx2"/>
                </a:solidFill>
              </a:rPr>
              <a:t>) allows the diversion of metabolic resources normally used to synthesize milk to support the immune system. In turn, the acute increase in the concentration of lactate and </a:t>
            </a:r>
            <a:r>
              <a:rPr lang="en-US" dirty="0" err="1">
                <a:solidFill>
                  <a:schemeClr val="tx2"/>
                </a:solidFill>
              </a:rPr>
              <a:t>malate</a:t>
            </a:r>
            <a:r>
              <a:rPr lang="en-US" dirty="0">
                <a:solidFill>
                  <a:schemeClr val="tx2"/>
                </a:solidFill>
              </a:rPr>
              <a:t> in milk and the parallel reduction in lactose concentration are probably effective mean in restraining invading </a:t>
            </a:r>
            <a:r>
              <a:rPr lang="en-US" i="1" dirty="0">
                <a:solidFill>
                  <a:schemeClr val="tx2"/>
                </a:solidFill>
              </a:rPr>
              <a:t>E Coli</a:t>
            </a:r>
            <a:r>
              <a:rPr lang="en-US" dirty="0">
                <a:solidFill>
                  <a:schemeClr val="tx2"/>
                </a:solidFill>
              </a:rPr>
              <a:t> growth</a:t>
            </a:r>
            <a:r>
              <a:rPr lang="en-US" dirty="0"/>
              <a:t>.</a:t>
            </a:r>
          </a:p>
          <a:p>
            <a:endParaRPr lang="he-I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Effect of lactation on metabolism</a:t>
            </a:r>
            <a:endParaRPr lang="he-IL" dirty="0">
              <a:solidFill>
                <a:srgbClr val="FF0000"/>
              </a:solidFill>
            </a:endParaRPr>
          </a:p>
        </p:txBody>
      </p:sp>
      <p:sp>
        <p:nvSpPr>
          <p:cNvPr id="3" name="Content Placeholder 2"/>
          <p:cNvSpPr>
            <a:spLocks noGrp="1"/>
          </p:cNvSpPr>
          <p:nvPr>
            <p:ph idx="1"/>
          </p:nvPr>
        </p:nvSpPr>
        <p:spPr/>
        <p:txBody>
          <a:bodyPr/>
          <a:lstStyle/>
          <a:p>
            <a:pPr algn="l" rtl="0"/>
            <a:r>
              <a:rPr lang="en-US" dirty="0" smtClean="0"/>
              <a:t>The production of milk in intensive producing systems (40 to 70 litters per day in counties such as Israel and the US) encountered for ~ 70-80% of the whole animal </a:t>
            </a:r>
            <a:r>
              <a:rPr lang="en-US" dirty="0" err="1" smtClean="0"/>
              <a:t>metabolizable</a:t>
            </a:r>
            <a:r>
              <a:rPr lang="en-US" dirty="0" smtClean="0"/>
              <a:t> energy intake </a:t>
            </a:r>
          </a:p>
          <a:p>
            <a:pPr algn="l" rtl="0"/>
            <a:r>
              <a:rPr lang="en-US" dirty="0" smtClean="0"/>
              <a:t> which is reflected by similar proportion of extraction of the whole body glucose production</a:t>
            </a:r>
            <a:endParaRPr lang="he-I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628800"/>
          </a:xfrm>
        </p:spPr>
        <p:txBody>
          <a:bodyPr>
            <a:normAutofit fontScale="90000"/>
          </a:bodyPr>
          <a:lstStyle/>
          <a:p>
            <a:pPr rtl="0"/>
            <a:r>
              <a:rPr lang="he-IL" dirty="0" smtClean="0"/>
              <a:t> </a:t>
            </a:r>
            <a:r>
              <a:rPr lang="en-US" dirty="0" smtClean="0">
                <a:solidFill>
                  <a:srgbClr val="FF0000"/>
                </a:solidFill>
              </a:rPr>
              <a:t>Bacteria (E. Coli) infection may imposes a life threatening situation</a:t>
            </a:r>
            <a:r>
              <a:rPr lang="en-US" dirty="0" smtClean="0"/>
              <a:t/>
            </a:r>
            <a:br>
              <a:rPr lang="en-US" dirty="0" smtClean="0"/>
            </a:br>
            <a:endParaRPr lang="he-IL" dirty="0"/>
          </a:p>
        </p:txBody>
      </p:sp>
      <p:pic>
        <p:nvPicPr>
          <p:cNvPr id="4" name="Picture 2" descr="http://www.medscape.com/content/2003/00/45/36/453656/art-nm453656.fig1.jpg"/>
          <p:cNvPicPr>
            <a:picLocks noGrp="1" noChangeAspect="1" noChangeArrowheads="1"/>
          </p:cNvPicPr>
          <p:nvPr>
            <p:ph idx="1"/>
          </p:nvPr>
        </p:nvPicPr>
        <p:blipFill>
          <a:blip r:embed="rId3" cstate="print"/>
          <a:srcRect/>
          <a:stretch>
            <a:fillRect/>
          </a:stretch>
        </p:blipFill>
        <p:spPr bwMode="auto">
          <a:xfrm>
            <a:off x="683568" y="1556792"/>
            <a:ext cx="7848872" cy="489654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204864"/>
          </a:xfrm>
        </p:spPr>
        <p:txBody>
          <a:bodyPr>
            <a:normAutofit/>
          </a:bodyPr>
          <a:lstStyle/>
          <a:p>
            <a:pPr rtl="0"/>
            <a:r>
              <a:rPr lang="en-US" sz="3200" dirty="0">
                <a:solidFill>
                  <a:srgbClr val="FF0000"/>
                </a:solidFill>
              </a:rPr>
              <a:t>it is well established </a:t>
            </a:r>
            <a:r>
              <a:rPr lang="en-US" sz="3200" dirty="0" smtClean="0">
                <a:solidFill>
                  <a:srgbClr val="FF0000"/>
                </a:solidFill>
              </a:rPr>
              <a:t>that</a:t>
            </a:r>
            <a:r>
              <a:rPr lang="en-US" sz="3200" dirty="0">
                <a:solidFill>
                  <a:srgbClr val="FF0000"/>
                </a:solidFill>
              </a:rPr>
              <a:t> Immune response requires considerable proportion of mammalian energy and metabolite resources</a:t>
            </a:r>
            <a:r>
              <a:rPr lang="en-US" sz="3200" dirty="0" smtClean="0">
                <a:solidFill>
                  <a:srgbClr val="FF0000"/>
                </a:solidFill>
              </a:rPr>
              <a:t>  </a:t>
            </a:r>
            <a:endParaRPr lang="he-IL" sz="3200" dirty="0">
              <a:solidFill>
                <a:srgbClr val="FF0000"/>
              </a:solidFill>
            </a:endParaRPr>
          </a:p>
        </p:txBody>
      </p:sp>
      <p:pic>
        <p:nvPicPr>
          <p:cNvPr id="4" name="Picture 2" descr="Pathogenesis2"/>
          <p:cNvPicPr>
            <a:picLocks noGrp="1" noChangeAspect="1" noChangeArrowheads="1"/>
          </p:cNvPicPr>
          <p:nvPr>
            <p:ph idx="1"/>
          </p:nvPr>
        </p:nvPicPr>
        <p:blipFill>
          <a:blip r:embed="rId3" cstate="print"/>
          <a:srcRect/>
          <a:stretch>
            <a:fillRect/>
          </a:stretch>
        </p:blipFill>
        <p:spPr bwMode="auto">
          <a:xfrm>
            <a:off x="395536" y="2348881"/>
            <a:ext cx="3744416" cy="3312368"/>
          </a:xfrm>
          <a:prstGeom prst="rect">
            <a:avLst/>
          </a:prstGeom>
          <a:noFill/>
        </p:spPr>
      </p:pic>
      <p:pic>
        <p:nvPicPr>
          <p:cNvPr id="5" name="Picture 2"/>
          <p:cNvPicPr>
            <a:picLocks noChangeAspect="1" noChangeArrowheads="1"/>
          </p:cNvPicPr>
          <p:nvPr/>
        </p:nvPicPr>
        <p:blipFill>
          <a:blip r:embed="rId4" cstate="print"/>
          <a:srcRect/>
          <a:stretch>
            <a:fillRect/>
          </a:stretch>
        </p:blipFill>
        <p:spPr bwMode="auto">
          <a:xfrm>
            <a:off x="4499992" y="2780928"/>
            <a:ext cx="4320480" cy="28083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692696"/>
            <a:ext cx="8676456" cy="4154984"/>
          </a:xfrm>
          <a:prstGeom prst="rect">
            <a:avLst/>
          </a:prstGeom>
        </p:spPr>
        <p:txBody>
          <a:bodyPr wrap="square">
            <a:spAutoFit/>
          </a:bodyPr>
          <a:lstStyle/>
          <a:p>
            <a:pPr algn="l" rtl="0"/>
            <a:r>
              <a:rPr lang="en-US" sz="4400" dirty="0" smtClean="0"/>
              <a:t>The general aim of this study was to test hypothesize that the diverse metabolic and immune responses of the mammary gland to LPS challenge describe an integrated mechanism that fights against Gram negative </a:t>
            </a:r>
            <a:endParaRPr lang="he-IL" sz="4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pPr rtl="0"/>
            <a:r>
              <a:rPr lang="en-US" dirty="0" smtClean="0">
                <a:solidFill>
                  <a:srgbClr val="FF0000"/>
                </a:solidFill>
              </a:rPr>
              <a:t>METHODOLOGY</a:t>
            </a:r>
            <a:endParaRPr lang="he-IL" dirty="0">
              <a:solidFill>
                <a:srgbClr val="FF0000"/>
              </a:solidFill>
            </a:endParaRPr>
          </a:p>
        </p:txBody>
      </p:sp>
      <p:sp>
        <p:nvSpPr>
          <p:cNvPr id="3" name="Rectangle 2"/>
          <p:cNvSpPr/>
          <p:nvPr/>
        </p:nvSpPr>
        <p:spPr>
          <a:xfrm>
            <a:off x="323528" y="1700808"/>
            <a:ext cx="8352928" cy="1200329"/>
          </a:xfrm>
          <a:prstGeom prst="rect">
            <a:avLst/>
          </a:prstGeom>
        </p:spPr>
        <p:txBody>
          <a:bodyPr wrap="square">
            <a:spAutoFit/>
          </a:bodyPr>
          <a:lstStyle/>
          <a:p>
            <a:pPr algn="just" rtl="0" eaLnBrk="0" hangingPunct="0"/>
            <a:r>
              <a:rPr lang="en-US" dirty="0" smtClean="0">
                <a:solidFill>
                  <a:srgbClr val="C00000"/>
                </a:solidFill>
              </a:rPr>
              <a:t>Effect of LPS</a:t>
            </a:r>
            <a:r>
              <a:rPr lang="en-US" dirty="0" smtClean="0"/>
              <a:t>: </a:t>
            </a:r>
            <a:r>
              <a:rPr lang="en-US" dirty="0" smtClean="0">
                <a:solidFill>
                  <a:srgbClr val="0070C0"/>
                </a:solidFill>
              </a:rPr>
              <a:t>6 cows served as control, in second set of six cows one of the front and one rear glands were treated with LPS (10 ml with 10 µg/ ml LPS)  while the contra-lateral glands served as running control. The cows milk were sampled at -24h, 0 h (before treatment) and 24, 48 and 76 h post-treatment. </a:t>
            </a:r>
            <a:endParaRPr lang="en-US" dirty="0">
              <a:solidFill>
                <a:srgbClr val="0070C0"/>
              </a:solidFill>
            </a:endParaRPr>
          </a:p>
        </p:txBody>
      </p:sp>
      <p:pic>
        <p:nvPicPr>
          <p:cNvPr id="4" name="Picture 3"/>
          <p:cNvPicPr>
            <a:picLocks noChangeAspect="1" noChangeArrowheads="1"/>
          </p:cNvPicPr>
          <p:nvPr/>
        </p:nvPicPr>
        <p:blipFill>
          <a:blip r:embed="rId3" cstate="print"/>
          <a:srcRect/>
          <a:stretch>
            <a:fillRect/>
          </a:stretch>
        </p:blipFill>
        <p:spPr bwMode="auto">
          <a:xfrm>
            <a:off x="683568" y="3212976"/>
            <a:ext cx="4487863" cy="3384376"/>
          </a:xfrm>
          <a:prstGeom prst="rect">
            <a:avLst/>
          </a:prstGeom>
          <a:noFill/>
          <a:ln w="9525">
            <a:noFill/>
            <a:miter lim="800000"/>
            <a:headEnd/>
            <a:tailEnd/>
          </a:ln>
        </p:spPr>
      </p:pic>
      <p:sp>
        <p:nvSpPr>
          <p:cNvPr id="5" name="TextBox 4"/>
          <p:cNvSpPr txBox="1">
            <a:spLocks noChangeArrowheads="1"/>
          </p:cNvSpPr>
          <p:nvPr/>
        </p:nvSpPr>
        <p:spPr bwMode="auto">
          <a:xfrm>
            <a:off x="1143000" y="5517232"/>
            <a:ext cx="857250" cy="369332"/>
          </a:xfrm>
          <a:prstGeom prst="rect">
            <a:avLst/>
          </a:prstGeom>
          <a:noFill/>
          <a:ln w="9525">
            <a:noFill/>
            <a:miter lim="800000"/>
            <a:headEnd/>
            <a:tailEnd/>
          </a:ln>
        </p:spPr>
        <p:txBody>
          <a:bodyPr wrap="square">
            <a:spAutoFit/>
          </a:bodyPr>
          <a:lstStyle/>
          <a:p>
            <a:pPr algn="ctr"/>
            <a:r>
              <a:rPr lang="en-US" dirty="0">
                <a:solidFill>
                  <a:srgbClr val="CC0000"/>
                </a:solidFill>
              </a:rPr>
              <a:t>+</a:t>
            </a:r>
            <a:endParaRPr lang="he-IL" dirty="0">
              <a:solidFill>
                <a:srgbClr val="CC0000"/>
              </a:solidFill>
            </a:endParaRPr>
          </a:p>
        </p:txBody>
      </p:sp>
      <p:sp>
        <p:nvSpPr>
          <p:cNvPr id="6" name="TextBox 6"/>
          <p:cNvSpPr txBox="1">
            <a:spLocks noChangeArrowheads="1"/>
          </p:cNvSpPr>
          <p:nvPr/>
        </p:nvSpPr>
        <p:spPr bwMode="auto">
          <a:xfrm>
            <a:off x="2051720" y="5517232"/>
            <a:ext cx="1000125" cy="369332"/>
          </a:xfrm>
          <a:prstGeom prst="rect">
            <a:avLst/>
          </a:prstGeom>
          <a:noFill/>
          <a:ln w="9525">
            <a:noFill/>
            <a:miter lim="800000"/>
            <a:headEnd/>
            <a:tailEnd/>
          </a:ln>
        </p:spPr>
        <p:txBody>
          <a:bodyPr wrap="square">
            <a:spAutoFit/>
          </a:bodyPr>
          <a:lstStyle/>
          <a:p>
            <a:pPr algn="ctr"/>
            <a:r>
              <a:rPr lang="en-US" dirty="0">
                <a:solidFill>
                  <a:srgbClr val="0070C0"/>
                </a:solidFill>
              </a:rPr>
              <a:t>-</a:t>
            </a:r>
            <a:endParaRPr lang="he-IL" dirty="0">
              <a:solidFill>
                <a:srgbClr val="0070C0"/>
              </a:solidFill>
            </a:endParaRPr>
          </a:p>
        </p:txBody>
      </p:sp>
      <p:sp>
        <p:nvSpPr>
          <p:cNvPr id="7" name="TextBox 7"/>
          <p:cNvSpPr txBox="1">
            <a:spLocks noChangeArrowheads="1"/>
          </p:cNvSpPr>
          <p:nvPr/>
        </p:nvSpPr>
        <p:spPr bwMode="auto">
          <a:xfrm>
            <a:off x="5072063" y="3786188"/>
            <a:ext cx="3786187" cy="1200329"/>
          </a:xfrm>
          <a:prstGeom prst="rect">
            <a:avLst/>
          </a:prstGeom>
          <a:noFill/>
          <a:ln w="9525">
            <a:noFill/>
            <a:miter lim="800000"/>
            <a:headEnd/>
            <a:tailEnd/>
          </a:ln>
        </p:spPr>
        <p:txBody>
          <a:bodyPr wrap="square">
            <a:spAutoFit/>
          </a:bodyPr>
          <a:lstStyle/>
          <a:p>
            <a:pPr algn="l"/>
            <a:r>
              <a:rPr lang="en-US" sz="2400" dirty="0">
                <a:solidFill>
                  <a:schemeClr val="accent2"/>
                </a:solidFill>
              </a:rPr>
              <a:t>The data were analyzed for the effect of treatment and time at a single gland level  </a:t>
            </a:r>
            <a:endParaRPr lang="he-IL" dirty="0">
              <a:solidFill>
                <a:schemeClr val="accent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1173163" y="1633538"/>
          <a:ext cx="5329237" cy="4248150"/>
        </p:xfrm>
        <a:graphic>
          <a:graphicData uri="http://schemas.openxmlformats.org/presentationml/2006/ole">
            <p:oleObj spid="_x0000_s1026" r:id="rId4" imgW="0" imgH="0" progId="">
              <p:embed/>
            </p:oleObj>
          </a:graphicData>
        </a:graphic>
      </p:graphicFrame>
      <p:sp>
        <p:nvSpPr>
          <p:cNvPr id="1027" name="TextBox 2"/>
          <p:cNvSpPr txBox="1">
            <a:spLocks noChangeArrowheads="1"/>
          </p:cNvSpPr>
          <p:nvPr/>
        </p:nvSpPr>
        <p:spPr bwMode="auto">
          <a:xfrm>
            <a:off x="571500" y="428625"/>
            <a:ext cx="7786688" cy="584200"/>
          </a:xfrm>
          <a:prstGeom prst="rect">
            <a:avLst/>
          </a:prstGeom>
          <a:noFill/>
          <a:ln w="9525">
            <a:noFill/>
            <a:miter lim="800000"/>
            <a:headEnd/>
            <a:tailEnd/>
          </a:ln>
        </p:spPr>
        <p:txBody>
          <a:bodyPr>
            <a:spAutoFit/>
          </a:bodyPr>
          <a:lstStyle/>
          <a:p>
            <a:pPr algn="ctr"/>
            <a:r>
              <a:rPr lang="en-US" sz="3200">
                <a:solidFill>
                  <a:srgbClr val="002060"/>
                </a:solidFill>
              </a:rPr>
              <a:t>Effect of LPS on milk yield</a:t>
            </a:r>
            <a:endParaRPr lang="he-IL" sz="3200">
              <a:solidFill>
                <a:srgbClr val="00206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714375" y="1714500"/>
          <a:ext cx="5394325" cy="4295775"/>
        </p:xfrm>
        <a:graphic>
          <a:graphicData uri="http://schemas.openxmlformats.org/presentationml/2006/ole">
            <p:oleObj spid="_x0000_s51202" r:id="rId4" imgW="0" imgH="0" progId="">
              <p:embed/>
            </p:oleObj>
          </a:graphicData>
        </a:graphic>
      </p:graphicFrame>
      <p:sp>
        <p:nvSpPr>
          <p:cNvPr id="2051" name="TextBox 2"/>
          <p:cNvSpPr txBox="1">
            <a:spLocks noChangeArrowheads="1"/>
          </p:cNvSpPr>
          <p:nvPr/>
        </p:nvSpPr>
        <p:spPr bwMode="auto">
          <a:xfrm>
            <a:off x="571500" y="428625"/>
            <a:ext cx="7072313" cy="523875"/>
          </a:xfrm>
          <a:prstGeom prst="rect">
            <a:avLst/>
          </a:prstGeom>
          <a:noFill/>
          <a:ln w="9525">
            <a:noFill/>
            <a:miter lim="800000"/>
            <a:headEnd/>
            <a:tailEnd/>
          </a:ln>
        </p:spPr>
        <p:txBody>
          <a:bodyPr>
            <a:spAutoFit/>
          </a:bodyPr>
          <a:lstStyle/>
          <a:p>
            <a:pPr algn="ctr"/>
            <a:r>
              <a:rPr lang="en-US" sz="2800">
                <a:solidFill>
                  <a:srgbClr val="002060"/>
                </a:solidFill>
              </a:rPr>
              <a:t>Effect of LPS on lactose concentration</a:t>
            </a:r>
            <a:endParaRPr lang="he-IL" sz="2800">
              <a:solidFill>
                <a:srgbClr val="00206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Object 2"/>
          <p:cNvGraphicFramePr>
            <a:graphicFrameLocks noChangeAspect="1"/>
          </p:cNvGraphicFramePr>
          <p:nvPr/>
        </p:nvGraphicFramePr>
        <p:xfrm>
          <a:off x="1143000" y="1785938"/>
          <a:ext cx="6929438" cy="4429125"/>
        </p:xfrm>
        <a:graphic>
          <a:graphicData uri="http://schemas.openxmlformats.org/presentationml/2006/ole">
            <p:oleObj spid="_x0000_s2050" r:id="rId4" imgW="0" imgH="0" progId="">
              <p:embed/>
            </p:oleObj>
          </a:graphicData>
        </a:graphic>
      </p:graphicFrame>
      <p:sp>
        <p:nvSpPr>
          <p:cNvPr id="5123" name="TextBox 7"/>
          <p:cNvSpPr txBox="1">
            <a:spLocks noChangeArrowheads="1"/>
          </p:cNvSpPr>
          <p:nvPr/>
        </p:nvSpPr>
        <p:spPr bwMode="auto">
          <a:xfrm>
            <a:off x="571500" y="357188"/>
            <a:ext cx="8143875" cy="523875"/>
          </a:xfrm>
          <a:prstGeom prst="rect">
            <a:avLst/>
          </a:prstGeom>
          <a:noFill/>
          <a:ln w="9525">
            <a:noFill/>
            <a:miter lim="800000"/>
            <a:headEnd/>
            <a:tailEnd/>
          </a:ln>
        </p:spPr>
        <p:txBody>
          <a:bodyPr>
            <a:spAutoFit/>
          </a:bodyPr>
          <a:lstStyle/>
          <a:p>
            <a:pPr algn="ctr"/>
            <a:r>
              <a:rPr lang="en-US" sz="2800" dirty="0">
                <a:solidFill>
                  <a:schemeClr val="tx2"/>
                </a:solidFill>
              </a:rPr>
              <a:t>Effect of LPS lactoferrin concentration</a:t>
            </a:r>
            <a:endParaRPr lang="he-IL" dirty="0">
              <a:solidFill>
                <a:schemeClr val="tx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452</Words>
  <Application>Microsoft Office PowerPoint</Application>
  <PresentationFormat>On-screen Show (4:3)</PresentationFormat>
  <Paragraphs>47</Paragraphs>
  <Slides>16</Slides>
  <Notes>16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Office Theme</vt:lpstr>
      <vt:lpstr>Microsoft Office Word Document</vt:lpstr>
      <vt:lpstr>Integrated immunological and metabolic responses of the mammary gland to LPS challenge in bovine </vt:lpstr>
      <vt:lpstr>Effect of lactation on metabolism</vt:lpstr>
      <vt:lpstr> Bacteria (E. Coli) infection may imposes a life threatening situation </vt:lpstr>
      <vt:lpstr>it is well established that Immune response requires considerable proportion of mammalian energy and metabolite resources  </vt:lpstr>
      <vt:lpstr>Slide 5</vt:lpstr>
      <vt:lpstr>METHODOLOGY</vt:lpstr>
      <vt:lpstr>Slide 7</vt:lpstr>
      <vt:lpstr>Slide 8</vt:lpstr>
      <vt:lpstr>Slide 9</vt:lpstr>
      <vt:lpstr>Slide 10</vt:lpstr>
      <vt:lpstr>Slide 11</vt:lpstr>
      <vt:lpstr>Slide 12</vt:lpstr>
      <vt:lpstr>Slide 13</vt:lpstr>
      <vt:lpstr>Slide 14</vt:lpstr>
      <vt:lpstr>Slide 15</vt:lpstr>
      <vt:lpstr>The Main Conclusion</vt:lpstr>
    </vt:vector>
  </TitlesOfParts>
  <Company>ARO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immunological and metabolic responses of the mammary gland to LPS challenge in bovine </dc:title>
  <dc:creator>silanikove</dc:creator>
  <cp:lastModifiedBy>silanikove</cp:lastModifiedBy>
  <cp:revision>14</cp:revision>
  <dcterms:created xsi:type="dcterms:W3CDTF">2010-08-17T12:07:30Z</dcterms:created>
  <dcterms:modified xsi:type="dcterms:W3CDTF">2010-08-17T13:23:31Z</dcterms:modified>
</cp:coreProperties>
</file>